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33"/>
  </p:notesMasterIdLst>
  <p:sldIdLst>
    <p:sldId id="256" r:id="rId3"/>
    <p:sldId id="28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5143500" type="screen16x9"/>
  <p:notesSz cx="6858000" cy="9144000"/>
  <p:embeddedFontLst>
    <p:embeddedFont>
      <p:font typeface="Amatic SC" panose="020B0604020202020204" charset="-79"/>
      <p:regular r:id="rId34"/>
      <p:bold r:id="rId35"/>
    </p:embeddedFont>
    <p:embeddedFont>
      <p:font typeface="Inconsolata" panose="020B0604020202020204" charset="0"/>
      <p:regular r:id="rId36"/>
      <p:bold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Roboto Light" panose="020B0604020202020204" charset="0"/>
      <p:regular r:id="rId42"/>
      <p:bold r:id="rId43"/>
      <p:italic r:id="rId44"/>
      <p:boldItalic r:id="rId45"/>
    </p:embeddedFont>
    <p:embeddedFont>
      <p:font typeface="Roboto Medium" panose="020B0604020202020204" charset="0"/>
      <p:regular r:id="rId46"/>
      <p:bold r:id="rId47"/>
      <p:italic r:id="rId48"/>
      <p:boldItalic r:id="rId49"/>
    </p:embeddedFont>
    <p:embeddedFont>
      <p:font typeface="Roboto Thin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CF7324-C199-41B1-B348-9A6541255913}">
  <a:tblStyle styleId="{9DCF7324-C199-41B1-B348-9A65412559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a798aef_2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406a798aef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4c85ea18e0_0_2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g4c85ea18e0_0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662b685b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662b685b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06a798ae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g406a798ae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406a798aef_2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g406a798aef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406a798aef_2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g406a798aef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406a798aef_2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g406a798aef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406a798aef_2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g406a798aef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406a798aef_2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g406a798aef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406a798aef_2_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g406a798aef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406a798aef_2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shutterstock_81648802</a:t>
            </a:r>
            <a:endParaRPr/>
          </a:p>
        </p:txBody>
      </p:sp>
      <p:sp>
        <p:nvSpPr>
          <p:cNvPr id="1266" name="Google Shape;1266;g406a798aef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c8b0ce458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c8b0ce458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995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4c8b0ce45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4c8b0ce45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Trilogy created this diagram and it doesn’t violate copyright laws.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406a798aef_2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g406a798aef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406a798aef_2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g406a798aef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406a798aef_2_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g406a798aef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406a798aef_2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shutterstock_404793301</a:t>
            </a:r>
            <a:endParaRPr/>
          </a:p>
        </p:txBody>
      </p:sp>
      <p:sp>
        <p:nvSpPr>
          <p:cNvPr id="1369" name="Google Shape;1369;g406a798aef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4c8b0ce458_0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from: </a:t>
            </a:r>
            <a:r>
              <a:rPr lang="en"/>
              <a:t>shutterstock_525077839</a:t>
            </a:r>
            <a:endParaRPr/>
          </a:p>
        </p:txBody>
      </p:sp>
      <p:sp>
        <p:nvSpPr>
          <p:cNvPr id="1385" name="Google Shape;1385;g4c8b0ce45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4c8b0ce458_0_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shutterstock_1255208941</a:t>
            </a:r>
            <a:endParaRPr/>
          </a:p>
        </p:txBody>
      </p:sp>
      <p:sp>
        <p:nvSpPr>
          <p:cNvPr id="1401" name="Google Shape;1401;g4c8b0ce45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406a798aef_2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g406a798aef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406a798aef_2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g406a798aef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406a798aef_2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g406a798aef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c8b0ce458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c8b0ce458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406a798aef_2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g406a798ae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406a798aef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shutterstock_632097335</a:t>
            </a:r>
            <a:endParaRPr/>
          </a:p>
        </p:txBody>
      </p:sp>
      <p:sp>
        <p:nvSpPr>
          <p:cNvPr id="1048" name="Google Shape;1048;g406a798aef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406a798aef_2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g406a798aef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4c85ea18e0_0_20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g4c85ea18e0_0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4c85ea18e0_0_20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g4c85ea18e0_0_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a798aef_2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a798aef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406a798aef_2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g406a798aef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motto/public-api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features/issue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bout-project-board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 Collaboration and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Week</a:t>
            </a:r>
            <a:endParaRPr dirty="0"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  <p:sp>
        <p:nvSpPr>
          <p:cNvPr id="1166" name="Google Shape;1166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76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6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Utilize Firebase for persistent data storage.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76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76"/>
          <p:cNvSpPr txBox="1">
            <a:spLocks noGrp="1"/>
          </p:cNvSpPr>
          <p:nvPr>
            <p:ph type="subTitle" idx="2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Make your site mobile responsive.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76"/>
          <p:cNvSpPr txBox="1">
            <a:spLocks noGrp="1"/>
          </p:cNvSpPr>
          <p:nvPr>
            <p:ph type="subTitle" idx="3"/>
          </p:nvPr>
        </p:nvSpPr>
        <p:spPr>
          <a:xfrm>
            <a:off x="0" y="28476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an alternative CSS framework such as Materialize.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3" name="Google Shape;1173;p7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7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8536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1181" name="Google Shape;1181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You will be responsible for preparing a formal, 10-minute presentation that covers the following: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7"/>
          <p:cNvSpPr/>
          <p:nvPr/>
        </p:nvSpPr>
        <p:spPr>
          <a:xfrm>
            <a:off x="1003925" y="3796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77"/>
          <p:cNvSpPr txBox="1">
            <a:spLocks noGrp="1"/>
          </p:cNvSpPr>
          <p:nvPr>
            <p:ph type="subTitle" idx="1"/>
          </p:nvPr>
        </p:nvSpPr>
        <p:spPr>
          <a:xfrm>
            <a:off x="-24600" y="37968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Treat the presentation seriously!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77"/>
          <p:cNvSpPr/>
          <p:nvPr/>
        </p:nvSpPr>
        <p:spPr>
          <a:xfrm>
            <a:off x="1003800" y="42349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7"/>
          <p:cNvSpPr txBox="1">
            <a:spLocks noGrp="1"/>
          </p:cNvSpPr>
          <p:nvPr>
            <p:ph type="subTitle" idx="2"/>
          </p:nvPr>
        </p:nvSpPr>
        <p:spPr>
          <a:xfrm>
            <a:off x="0" y="42350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Sometimes, talking intelligently about tech &gt; doing tech.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77"/>
          <p:cNvSpPr/>
          <p:nvPr/>
        </p:nvSpPr>
        <p:spPr>
          <a:xfrm>
            <a:off x="1003875" y="29204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77"/>
          <p:cNvSpPr txBox="1">
            <a:spLocks noGrp="1"/>
          </p:cNvSpPr>
          <p:nvPr>
            <p:ph type="subTitle" idx="3"/>
          </p:nvPr>
        </p:nvSpPr>
        <p:spPr>
          <a:xfrm>
            <a:off x="-150" y="29205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demonstration of the application’s functionality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77"/>
          <p:cNvSpPr/>
          <p:nvPr/>
        </p:nvSpPr>
        <p:spPr>
          <a:xfrm>
            <a:off x="1003750" y="33585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7"/>
          <p:cNvSpPr txBox="1">
            <a:spLocks noGrp="1"/>
          </p:cNvSpPr>
          <p:nvPr>
            <p:ph type="subTitle" idx="4"/>
          </p:nvPr>
        </p:nvSpPr>
        <p:spPr>
          <a:xfrm>
            <a:off x="0" y="33586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Directions for future development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77"/>
          <p:cNvSpPr/>
          <p:nvPr/>
        </p:nvSpPr>
        <p:spPr>
          <a:xfrm>
            <a:off x="1003900" y="20590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7"/>
          <p:cNvSpPr txBox="1">
            <a:spLocks noGrp="1"/>
          </p:cNvSpPr>
          <p:nvPr>
            <p:ph type="subTitle" idx="5"/>
          </p:nvPr>
        </p:nvSpPr>
        <p:spPr>
          <a:xfrm>
            <a:off x="-24725" y="20591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Your design process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77"/>
          <p:cNvSpPr/>
          <p:nvPr/>
        </p:nvSpPr>
        <p:spPr>
          <a:xfrm>
            <a:off x="1003775" y="24971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77"/>
          <p:cNvSpPr txBox="1">
            <a:spLocks noGrp="1"/>
          </p:cNvSpPr>
          <p:nvPr>
            <p:ph type="subTitle" idx="6"/>
          </p:nvPr>
        </p:nvSpPr>
        <p:spPr>
          <a:xfrm>
            <a:off x="0" y="24973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Technologies used (and a brief description of how they work)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77"/>
          <p:cNvSpPr/>
          <p:nvPr/>
        </p:nvSpPr>
        <p:spPr>
          <a:xfrm>
            <a:off x="1003775" y="11826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7"/>
          <p:cNvSpPr txBox="1">
            <a:spLocks noGrp="1"/>
          </p:cNvSpPr>
          <p:nvPr>
            <p:ph type="subTitle" idx="7"/>
          </p:nvPr>
        </p:nvSpPr>
        <p:spPr>
          <a:xfrm>
            <a:off x="0" y="11828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overall concept of your application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77"/>
          <p:cNvSpPr/>
          <p:nvPr/>
        </p:nvSpPr>
        <p:spPr>
          <a:xfrm>
            <a:off x="1003775" y="1620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77"/>
          <p:cNvSpPr txBox="1">
            <a:spLocks noGrp="1"/>
          </p:cNvSpPr>
          <p:nvPr>
            <p:ph type="subTitle" idx="8"/>
          </p:nvPr>
        </p:nvSpPr>
        <p:spPr>
          <a:xfrm>
            <a:off x="0" y="16209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motivation for developing the application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9" name="Google Shape;1199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53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01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30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619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77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38008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77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42384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Metrics</a:t>
            </a:r>
            <a:endParaRPr/>
          </a:p>
        </p:txBody>
      </p:sp>
      <p:sp>
        <p:nvSpPr>
          <p:cNvPr id="1217" name="Google Shape;1217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1218" name="Google Shape;1218;p7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1219" name="Google Shape;1219;p7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1220" name="Google Shape;1220;p7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1221" name="Google Shape;1221;p7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1222" name="Google Shape;1222;p7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228" name="Google Shape;122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will receive awards in the following areas: </a:t>
            </a:r>
            <a:endParaRPr/>
          </a:p>
        </p:txBody>
      </p:sp>
      <p:sp>
        <p:nvSpPr>
          <p:cNvPr id="1229" name="Google Shape;1229;p8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Disruptive</a:t>
            </a:r>
            <a:endParaRPr dirty="0"/>
          </a:p>
        </p:txBody>
      </p:sp>
      <p:sp>
        <p:nvSpPr>
          <p:cNvPr id="1230" name="Google Shape;1230;p8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Socially Conscious</a:t>
            </a:r>
            <a:endParaRPr dirty="0"/>
          </a:p>
        </p:txBody>
      </p:sp>
      <p:sp>
        <p:nvSpPr>
          <p:cNvPr id="1231" name="Google Shape;1231;p8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</a:t>
            </a:r>
            <a:r>
              <a:rPr lang="en-US" dirty="0"/>
              <a:t>User Experience</a:t>
            </a:r>
            <a:endParaRPr dirty="0"/>
          </a:p>
        </p:txBody>
      </p:sp>
      <p:sp>
        <p:nvSpPr>
          <p:cNvPr id="1232" name="Google Shape;1232;p8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</a:t>
            </a:r>
            <a:r>
              <a:rPr lang="en-US" dirty="0" err="1"/>
              <a:t>Mosty</a:t>
            </a:r>
            <a:endParaRPr dirty="0"/>
          </a:p>
        </p:txBody>
      </p:sp>
      <p:sp>
        <p:nvSpPr>
          <p:cNvPr id="1233" name="Google Shape;1233;p80"/>
          <p:cNvSpPr txBox="1">
            <a:spLocks noGrp="1"/>
          </p:cNvSpPr>
          <p:nvPr>
            <p:ph type="subTitle" idx="7"/>
          </p:nvPr>
        </p:nvSpPr>
        <p:spPr>
          <a:xfrm>
            <a:off x="0" y="2135375"/>
            <a:ext cx="91194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Creative</a:t>
            </a:r>
            <a:endParaRPr dirty="0"/>
          </a:p>
        </p:txBody>
      </p:sp>
      <p:sp>
        <p:nvSpPr>
          <p:cNvPr id="1234" name="Google Shape;1234;p8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Techiest</a:t>
            </a:r>
            <a:endParaRPr dirty="0"/>
          </a:p>
        </p:txBody>
      </p:sp>
      <p:sp>
        <p:nvSpPr>
          <p:cNvPr id="1235" name="Google Shape;1235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Awe</a:t>
            </a:r>
            <a:r>
              <a:rPr lang="en-US" dirty="0"/>
              <a:t>some</a:t>
            </a:r>
            <a:endParaRPr dirty="0"/>
          </a:p>
        </p:txBody>
      </p:sp>
      <p:sp>
        <p:nvSpPr>
          <p:cNvPr id="1236" name="Google Shape;1236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Useful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  <p:sp>
        <p:nvSpPr>
          <p:cNvPr id="1247" name="Google Shape;1247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to APIs that do all of the following:</a:t>
            </a:r>
            <a:endParaRPr/>
          </a:p>
        </p:txBody>
      </p:sp>
      <p:sp>
        <p:nvSpPr>
          <p:cNvPr id="1248" name="Google Shape;1248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Allow cross-origin resource sharing (CORS)</a:t>
            </a:r>
            <a:endParaRPr sz="1800"/>
          </a:p>
        </p:txBody>
      </p:sp>
      <p:sp>
        <p:nvSpPr>
          <p:cNvPr id="1249" name="Google Shape;1249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Require simple or no authentication</a:t>
            </a:r>
            <a:endParaRPr sz="1800"/>
          </a:p>
        </p:txBody>
      </p:sp>
      <p:sp>
        <p:nvSpPr>
          <p:cNvPr id="1250" name="Google Shape;1250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Return a JSON response</a:t>
            </a:r>
            <a:endParaRPr sz="1800"/>
          </a:p>
        </p:txBody>
      </p:sp>
      <p:sp>
        <p:nvSpPr>
          <p:cNvPr id="1251" name="Google Shape;1251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Are well documented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  <p:sp>
        <p:nvSpPr>
          <p:cNvPr id="1257" name="Google Shape;1257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collective list (updated daily!) of free APIs for use </a:t>
            </a:r>
            <a:br>
              <a:rPr lang="en"/>
            </a:br>
            <a:r>
              <a:rPr lang="en"/>
              <a:t>in software and web development here: </a:t>
            </a:r>
            <a:r>
              <a:rPr lang="en" u="sng">
                <a:solidFill>
                  <a:srgbClr val="0000FF"/>
                </a:solidFill>
                <a:hlinkClick r:id="rId3"/>
              </a:rPr>
              <a:t>public-apis</a:t>
            </a:r>
            <a:endParaRPr>
              <a:solidFill>
                <a:srgbClr val="0000FF"/>
              </a:solidFill>
            </a:endParaRPr>
          </a:p>
        </p:txBody>
      </p:sp>
      <p:graphicFrame>
        <p:nvGraphicFramePr>
          <p:cNvPr id="1258" name="Google Shape;1258;p83"/>
          <p:cNvGraphicFramePr/>
          <p:nvPr/>
        </p:nvGraphicFramePr>
        <p:xfrm>
          <a:off x="522550" y="147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{9DCF7324-C199-41B1-B348-9A6541255913}</a:tableStyleId>
              </a:tblPr>
              <a:tblGrid>
                <a:gridCol w="275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Spotify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Pinterest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Reddit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YouTube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Tumblr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LinkedIn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OpenStreetMap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SoundCloud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Giphy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Wikipedia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BitCoinCharts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Flickr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Stack Exchange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Google Shape;126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Is Critical!</a:t>
            </a:r>
            <a:endParaRPr/>
          </a:p>
        </p:txBody>
      </p:sp>
      <p:sp>
        <p:nvSpPr>
          <p:cNvPr id="1270" name="Google Shape;127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Steering a project with remote developers can be challenging.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 using the following tools.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1" name="Google Shape;127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>
            <a:spLocks noGrp="1"/>
          </p:cNvSpPr>
          <p:nvPr>
            <p:ph type="title"/>
          </p:nvPr>
        </p:nvSpPr>
        <p:spPr>
          <a:xfrm>
            <a:off x="1775012" y="1864508"/>
            <a:ext cx="7060996" cy="14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GitHub Collaboration and</a:t>
            </a:r>
            <a:br>
              <a:rPr lang="en-US" dirty="0"/>
            </a:br>
            <a:r>
              <a:rPr lang="en-US" dirty="0"/>
              <a:t>Project Week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539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6" name="Google Shape;1276;p86"/>
          <p:cNvGraphicFramePr/>
          <p:nvPr/>
        </p:nvGraphicFramePr>
        <p:xfrm>
          <a:off x="450700" y="133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{9DCF7324-C199-41B1-B348-9A6541255913}</a:tableStyleId>
              </a:tblPr>
              <a:tblGrid>
                <a:gridCol w="29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Branch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&lt;branchname&gt;</a:t>
                      </a:r>
                      <a:endParaRPr sz="12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local branch, or alternative version of code. However, the "master" branch is still the active branch. 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274300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Checkout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&lt;branchname&gt;</a:t>
                      </a:r>
                      <a:endParaRPr sz="12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Switches the active branch to the alternative branch. Local code files and changes will be saved to this branch. 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274300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77" name="Google Shape;1277;p86"/>
          <p:cNvSpPr/>
          <p:nvPr/>
        </p:nvSpPr>
        <p:spPr>
          <a:xfrm>
            <a:off x="2952675" y="2977900"/>
            <a:ext cx="942900" cy="621300"/>
          </a:xfrm>
          <a:prstGeom prst="roundRect">
            <a:avLst>
              <a:gd name="adj" fmla="val 16667"/>
            </a:avLst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8" name="Google Shape;12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037" y="3000150"/>
            <a:ext cx="546165" cy="576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79" name="Google Shape;1279;p86"/>
          <p:cNvSpPr/>
          <p:nvPr/>
        </p:nvSpPr>
        <p:spPr>
          <a:xfrm>
            <a:off x="3037200" y="3128700"/>
            <a:ext cx="648300" cy="1788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New Branch</a:t>
            </a:r>
            <a:endParaRPr sz="8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80" name="Google Shape;1280;p86"/>
          <p:cNvGrpSpPr/>
          <p:nvPr/>
        </p:nvGrpSpPr>
        <p:grpSpPr>
          <a:xfrm>
            <a:off x="7575325" y="2991187"/>
            <a:ext cx="629227" cy="576775"/>
            <a:chOff x="6357363" y="2991175"/>
            <a:chExt cx="629227" cy="576775"/>
          </a:xfrm>
        </p:grpSpPr>
        <p:pic>
          <p:nvPicPr>
            <p:cNvPr id="1281" name="Google Shape;128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40424" y="2991175"/>
              <a:ext cx="546165" cy="576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82" name="Google Shape;1282;p86"/>
            <p:cNvSpPr/>
            <p:nvPr/>
          </p:nvSpPr>
          <p:spPr>
            <a:xfrm>
              <a:off x="6357363" y="3119738"/>
              <a:ext cx="478500" cy="1788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Master </a:t>
              </a:r>
              <a:endParaRPr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3" name="Google Shape;1283;p86"/>
          <p:cNvGrpSpPr/>
          <p:nvPr/>
        </p:nvGrpSpPr>
        <p:grpSpPr>
          <a:xfrm>
            <a:off x="6076875" y="2968925"/>
            <a:ext cx="942900" cy="621300"/>
            <a:chOff x="7219875" y="2968925"/>
            <a:chExt cx="942900" cy="621300"/>
          </a:xfrm>
        </p:grpSpPr>
        <p:sp>
          <p:nvSpPr>
            <p:cNvPr id="1284" name="Google Shape;1284;p86"/>
            <p:cNvSpPr/>
            <p:nvPr/>
          </p:nvSpPr>
          <p:spPr>
            <a:xfrm>
              <a:off x="7219875" y="2968925"/>
              <a:ext cx="942900" cy="621300"/>
            </a:xfrm>
            <a:prstGeom prst="roundRect">
              <a:avLst>
                <a:gd name="adj" fmla="val 16667"/>
              </a:avLst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5" name="Google Shape;128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57236" y="2991175"/>
              <a:ext cx="546165" cy="576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86" name="Google Shape;1286;p86"/>
            <p:cNvSpPr/>
            <p:nvPr/>
          </p:nvSpPr>
          <p:spPr>
            <a:xfrm>
              <a:off x="7304400" y="3119725"/>
              <a:ext cx="648300" cy="1788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New Branch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7" name="Google Shape;128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Pull Requests </a:t>
            </a:r>
            <a:endParaRPr/>
          </a:p>
        </p:txBody>
      </p:sp>
      <p:sp>
        <p:nvSpPr>
          <p:cNvPr id="1288" name="Google Shape;128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 pull requests are a great way to “combine” code when multiple users are working on the same files. We’ll show you how to use this feature in the next class.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289" name="Google Shape;12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224" y="3000150"/>
            <a:ext cx="546165" cy="576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90" name="Google Shape;1290;p86"/>
          <p:cNvSpPr/>
          <p:nvPr/>
        </p:nvSpPr>
        <p:spPr>
          <a:xfrm rot="5400000" flipH="1">
            <a:off x="2383200" y="3544875"/>
            <a:ext cx="234900" cy="1239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86"/>
          <p:cNvSpPr/>
          <p:nvPr/>
        </p:nvSpPr>
        <p:spPr>
          <a:xfrm>
            <a:off x="2022622" y="3128700"/>
            <a:ext cx="546300" cy="178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</a:t>
            </a:r>
            <a:endParaRPr sz="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2" name="Google Shape;1292;p86"/>
          <p:cNvSpPr/>
          <p:nvPr/>
        </p:nvSpPr>
        <p:spPr>
          <a:xfrm rot="5400000" flipH="1">
            <a:off x="6650400" y="3535900"/>
            <a:ext cx="234900" cy="1239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3" name="Google Shape;129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888" y="3001800"/>
            <a:ext cx="36576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86"/>
          <p:cNvSpPr txBox="1"/>
          <p:nvPr/>
        </p:nvSpPr>
        <p:spPr>
          <a:xfrm>
            <a:off x="5249750" y="3306613"/>
            <a:ext cx="9120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Now Active</a:t>
            </a:r>
            <a:endParaRPr sz="1000" b="1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86"/>
          <p:cNvSpPr txBox="1"/>
          <p:nvPr/>
        </p:nvSpPr>
        <p:spPr>
          <a:xfrm rot="-5400000">
            <a:off x="-387800" y="3695688"/>
            <a:ext cx="1943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6" name="Google Shape;1296;p86"/>
          <p:cNvSpPr txBox="1"/>
          <p:nvPr/>
        </p:nvSpPr>
        <p:spPr>
          <a:xfrm rot="-5400000">
            <a:off x="188800" y="2362200"/>
            <a:ext cx="7905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COMMAND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86"/>
          <p:cNvSpPr txBox="1"/>
          <p:nvPr/>
        </p:nvSpPr>
        <p:spPr>
          <a:xfrm rot="-5400000">
            <a:off x="125650" y="1640350"/>
            <a:ext cx="916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GitHub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98" name="Google Shape;1298;p86"/>
          <p:cNvGrpSpPr/>
          <p:nvPr/>
        </p:nvGrpSpPr>
        <p:grpSpPr>
          <a:xfrm>
            <a:off x="4948000" y="1470100"/>
            <a:ext cx="3745000" cy="626100"/>
            <a:chOff x="3877175" y="1518150"/>
            <a:chExt cx="3745000" cy="626100"/>
          </a:xfrm>
        </p:grpSpPr>
        <p:sp>
          <p:nvSpPr>
            <p:cNvPr id="1299" name="Google Shape;1299;p86"/>
            <p:cNvSpPr/>
            <p:nvPr/>
          </p:nvSpPr>
          <p:spPr>
            <a:xfrm>
              <a:off x="4694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0" name="Google Shape;1300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0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1" name="Google Shape;1301;p86"/>
            <p:cNvSpPr/>
            <p:nvPr/>
          </p:nvSpPr>
          <p:spPr>
            <a:xfrm>
              <a:off x="4619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02" name="Google Shape;1302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7175" y="1518150"/>
              <a:ext cx="422274" cy="422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3" name="Google Shape;1303;p86"/>
            <p:cNvSpPr txBox="1"/>
            <p:nvPr/>
          </p:nvSpPr>
          <p:spPr>
            <a:xfrm>
              <a:off x="4389025" y="1917450"/>
              <a:ext cx="1438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Versions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4" name="Google Shape;1304;p86"/>
            <p:cNvSpPr/>
            <p:nvPr/>
          </p:nvSpPr>
          <p:spPr>
            <a:xfrm>
              <a:off x="52281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5" name="Google Shape;130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9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6" name="Google Shape;1306;p86"/>
            <p:cNvSpPr/>
            <p:nvPr/>
          </p:nvSpPr>
          <p:spPr>
            <a:xfrm>
              <a:off x="51525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7" name="Google Shape;1307;p86"/>
            <p:cNvSpPr/>
            <p:nvPr/>
          </p:nvSpPr>
          <p:spPr>
            <a:xfrm>
              <a:off x="57615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8" name="Google Shape;130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73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9" name="Google Shape;1309;p86"/>
            <p:cNvSpPr/>
            <p:nvPr/>
          </p:nvSpPr>
          <p:spPr>
            <a:xfrm>
              <a:off x="56859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0" name="Google Shape;1310;p86"/>
            <p:cNvSpPr/>
            <p:nvPr/>
          </p:nvSpPr>
          <p:spPr>
            <a:xfrm>
              <a:off x="62949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1" name="Google Shape;131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07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2" name="Google Shape;1312;p86"/>
            <p:cNvSpPr/>
            <p:nvPr/>
          </p:nvSpPr>
          <p:spPr>
            <a:xfrm>
              <a:off x="62193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3" name="Google Shape;1313;p86"/>
            <p:cNvSpPr/>
            <p:nvPr/>
          </p:nvSpPr>
          <p:spPr>
            <a:xfrm>
              <a:off x="68283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4" name="Google Shape;1314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41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5" name="Google Shape;1315;p86"/>
            <p:cNvSpPr/>
            <p:nvPr/>
          </p:nvSpPr>
          <p:spPr>
            <a:xfrm>
              <a:off x="67527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6" name="Google Shape;1316;p86"/>
            <p:cNvSpPr/>
            <p:nvPr/>
          </p:nvSpPr>
          <p:spPr>
            <a:xfrm>
              <a:off x="7361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7" name="Google Shape;1317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27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8" name="Google Shape;1318;p86"/>
            <p:cNvSpPr/>
            <p:nvPr/>
          </p:nvSpPr>
          <p:spPr>
            <a:xfrm>
              <a:off x="7286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9" name="Google Shape;1319;p86"/>
          <p:cNvGrpSpPr/>
          <p:nvPr/>
        </p:nvGrpSpPr>
        <p:grpSpPr>
          <a:xfrm>
            <a:off x="917488" y="1518138"/>
            <a:ext cx="3745000" cy="626100"/>
            <a:chOff x="3877175" y="1518150"/>
            <a:chExt cx="3745000" cy="626100"/>
          </a:xfrm>
        </p:grpSpPr>
        <p:sp>
          <p:nvSpPr>
            <p:cNvPr id="1320" name="Google Shape;1320;p86"/>
            <p:cNvSpPr/>
            <p:nvPr/>
          </p:nvSpPr>
          <p:spPr>
            <a:xfrm>
              <a:off x="4694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1" name="Google Shape;132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0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22" name="Google Shape;1322;p86"/>
            <p:cNvSpPr/>
            <p:nvPr/>
          </p:nvSpPr>
          <p:spPr>
            <a:xfrm>
              <a:off x="4619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23" name="Google Shape;1323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7175" y="1518150"/>
              <a:ext cx="422274" cy="422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4" name="Google Shape;1324;p86"/>
            <p:cNvSpPr txBox="1"/>
            <p:nvPr/>
          </p:nvSpPr>
          <p:spPr>
            <a:xfrm>
              <a:off x="4389025" y="1917450"/>
              <a:ext cx="1438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Versions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5" name="Google Shape;1325;p86"/>
            <p:cNvSpPr/>
            <p:nvPr/>
          </p:nvSpPr>
          <p:spPr>
            <a:xfrm>
              <a:off x="52281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6" name="Google Shape;1326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9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27" name="Google Shape;1327;p86"/>
            <p:cNvSpPr/>
            <p:nvPr/>
          </p:nvSpPr>
          <p:spPr>
            <a:xfrm>
              <a:off x="51525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8" name="Google Shape;1328;p86"/>
            <p:cNvSpPr/>
            <p:nvPr/>
          </p:nvSpPr>
          <p:spPr>
            <a:xfrm>
              <a:off x="57615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9" name="Google Shape;1329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73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0" name="Google Shape;1330;p86"/>
            <p:cNvSpPr/>
            <p:nvPr/>
          </p:nvSpPr>
          <p:spPr>
            <a:xfrm>
              <a:off x="56859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1" name="Google Shape;1331;p86"/>
            <p:cNvSpPr/>
            <p:nvPr/>
          </p:nvSpPr>
          <p:spPr>
            <a:xfrm>
              <a:off x="62949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2" name="Google Shape;1332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07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3" name="Google Shape;1333;p86"/>
            <p:cNvSpPr/>
            <p:nvPr/>
          </p:nvSpPr>
          <p:spPr>
            <a:xfrm>
              <a:off x="62193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4" name="Google Shape;1334;p86"/>
            <p:cNvSpPr/>
            <p:nvPr/>
          </p:nvSpPr>
          <p:spPr>
            <a:xfrm>
              <a:off x="68283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5" name="Google Shape;133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41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6" name="Google Shape;1336;p86"/>
            <p:cNvSpPr/>
            <p:nvPr/>
          </p:nvSpPr>
          <p:spPr>
            <a:xfrm>
              <a:off x="67527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7" name="Google Shape;1337;p86"/>
            <p:cNvSpPr/>
            <p:nvPr/>
          </p:nvSpPr>
          <p:spPr>
            <a:xfrm>
              <a:off x="7361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8" name="Google Shape;133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27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9" name="Google Shape;1339;p86"/>
            <p:cNvSpPr/>
            <p:nvPr/>
          </p:nvSpPr>
          <p:spPr>
            <a:xfrm>
              <a:off x="7286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0" name="Google Shape;1340;p86"/>
          <p:cNvGrpSpPr/>
          <p:nvPr/>
        </p:nvGrpSpPr>
        <p:grpSpPr>
          <a:xfrm>
            <a:off x="5373575" y="3483864"/>
            <a:ext cx="2503608" cy="1188238"/>
            <a:chOff x="5373575" y="3483864"/>
            <a:chExt cx="2503608" cy="1188238"/>
          </a:xfrm>
        </p:grpSpPr>
        <p:cxnSp>
          <p:nvCxnSpPr>
            <p:cNvPr id="1341" name="Google Shape;1341;p86"/>
            <p:cNvCxnSpPr/>
            <p:nvPr/>
          </p:nvCxnSpPr>
          <p:spPr>
            <a:xfrm rot="10800000" flipH="1">
              <a:off x="7019783" y="3483864"/>
              <a:ext cx="857400" cy="4899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342" name="Google Shape;1342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4700" y="3604229"/>
              <a:ext cx="546300" cy="449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3" name="Google Shape;1343;p86"/>
            <p:cNvSpPr/>
            <p:nvPr/>
          </p:nvSpPr>
          <p:spPr>
            <a:xfrm rot="5400000" flipH="1">
              <a:off x="6668100" y="3991200"/>
              <a:ext cx="199500" cy="1239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6"/>
            <p:cNvSpPr txBox="1"/>
            <p:nvPr/>
          </p:nvSpPr>
          <p:spPr>
            <a:xfrm>
              <a:off x="5373575" y="3748513"/>
              <a:ext cx="11958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Local Project Folder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45" name="Google Shape;1345;p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3649" y="4133628"/>
              <a:ext cx="648400" cy="538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6" name="Google Shape;1346;p86"/>
          <p:cNvGrpSpPr/>
          <p:nvPr/>
        </p:nvGrpSpPr>
        <p:grpSpPr>
          <a:xfrm>
            <a:off x="1089737" y="3483864"/>
            <a:ext cx="2503608" cy="1188238"/>
            <a:chOff x="5373575" y="3483864"/>
            <a:chExt cx="2503608" cy="1188238"/>
          </a:xfrm>
        </p:grpSpPr>
        <p:cxnSp>
          <p:nvCxnSpPr>
            <p:cNvPr id="1347" name="Google Shape;1347;p86"/>
            <p:cNvCxnSpPr/>
            <p:nvPr/>
          </p:nvCxnSpPr>
          <p:spPr>
            <a:xfrm rot="10800000" flipH="1">
              <a:off x="7019783" y="3483864"/>
              <a:ext cx="857400" cy="4899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348" name="Google Shape;1348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4700" y="3604229"/>
              <a:ext cx="546300" cy="449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9" name="Google Shape;1349;p86"/>
            <p:cNvSpPr/>
            <p:nvPr/>
          </p:nvSpPr>
          <p:spPr>
            <a:xfrm rot="5400000" flipH="1">
              <a:off x="6668100" y="3991200"/>
              <a:ext cx="199500" cy="1239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6"/>
            <p:cNvSpPr txBox="1"/>
            <p:nvPr/>
          </p:nvSpPr>
          <p:spPr>
            <a:xfrm>
              <a:off x="5373575" y="3748513"/>
              <a:ext cx="11958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Local Project Folder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51" name="Google Shape;1351;p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3649" y="4133628"/>
              <a:ext cx="648400" cy="5384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7"/>
          <p:cNvSpPr txBox="1">
            <a:spLocks noGrp="1"/>
          </p:cNvSpPr>
          <p:nvPr>
            <p:ph type="title"/>
          </p:nvPr>
        </p:nvSpPr>
        <p:spPr>
          <a:xfrm>
            <a:off x="274350" y="16399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 Issues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are a great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way to keep track of bugs,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feature requests, and more.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8"/>
          <p:cNvSpPr txBox="1">
            <a:spLocks noGrp="1"/>
          </p:cNvSpPr>
          <p:nvPr>
            <p:ph type="title"/>
          </p:nvPr>
        </p:nvSpPr>
        <p:spPr>
          <a:xfrm>
            <a:off x="237100" y="1636776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 Projects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great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project management tool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creating to-do lists and communicating updates.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Project Ideas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subTitle" idx="1"/>
          </p:nvPr>
        </p:nvSpPr>
        <p:spPr>
          <a:xfrm>
            <a:off x="0" y="1271016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Event Searcher:</a:t>
            </a:r>
            <a:endParaRPr b="1"/>
          </a:p>
        </p:txBody>
      </p:sp>
      <p:sp>
        <p:nvSpPr>
          <p:cNvPr id="1373" name="Google Shape;1373;p90"/>
          <p:cNvSpPr/>
          <p:nvPr/>
        </p:nvSpPr>
        <p:spPr>
          <a:xfrm>
            <a:off x="1352550" y="24414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0"/>
          <p:cNvSpPr txBox="1">
            <a:spLocks noGrp="1"/>
          </p:cNvSpPr>
          <p:nvPr>
            <p:ph type="subTitle" idx="1"/>
          </p:nvPr>
        </p:nvSpPr>
        <p:spPr>
          <a:xfrm>
            <a:off x="12225" y="24606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Users type in the name of their favorite sports team.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5" name="Google Shape;1375;p90"/>
          <p:cNvSpPr/>
          <p:nvPr/>
        </p:nvSpPr>
        <p:spPr>
          <a:xfrm>
            <a:off x="1352550" y="32175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90"/>
          <p:cNvSpPr/>
          <p:nvPr/>
        </p:nvSpPr>
        <p:spPr>
          <a:xfrm>
            <a:off x="1352550" y="39840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0"/>
          <p:cNvSpPr txBox="1">
            <a:spLocks noGrp="1"/>
          </p:cNvSpPr>
          <p:nvPr>
            <p:ph type="subTitle" idx="2"/>
          </p:nvPr>
        </p:nvSpPr>
        <p:spPr>
          <a:xfrm>
            <a:off x="-12225" y="321997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SeatGeek API, your web application points users to the time and location of the team’s next game.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8" name="Google Shape;1378;p90"/>
          <p:cNvSpPr txBox="1">
            <a:spLocks noGrp="1"/>
          </p:cNvSpPr>
          <p:nvPr>
            <p:ph type="subTitle" idx="3"/>
          </p:nvPr>
        </p:nvSpPr>
        <p:spPr>
          <a:xfrm>
            <a:off x="0" y="398649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web application also provides users with an eBay link to purchase memorabilia associated with the team.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9" name="Google Shape;1379;p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465434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21352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992484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800" y="756498"/>
            <a:ext cx="1704124" cy="17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388" name="Google Shape;1388;p91"/>
          <p:cNvSpPr txBox="1">
            <a:spLocks noGrp="1"/>
          </p:cNvSpPr>
          <p:nvPr>
            <p:ph type="subTitle" idx="1"/>
          </p:nvPr>
        </p:nvSpPr>
        <p:spPr>
          <a:xfrm>
            <a:off x="0" y="1271016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 Data API:</a:t>
            </a:r>
            <a:endParaRPr b="1"/>
          </a:p>
        </p:txBody>
      </p:sp>
      <p:sp>
        <p:nvSpPr>
          <p:cNvPr id="1389" name="Google Shape;1389;p91"/>
          <p:cNvSpPr/>
          <p:nvPr/>
        </p:nvSpPr>
        <p:spPr>
          <a:xfrm>
            <a:off x="1352550" y="24414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91"/>
          <p:cNvSpPr txBox="1">
            <a:spLocks noGrp="1"/>
          </p:cNvSpPr>
          <p:nvPr>
            <p:ph type="subTitle" idx="1"/>
          </p:nvPr>
        </p:nvSpPr>
        <p:spPr>
          <a:xfrm>
            <a:off x="12225" y="24606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the unofficial UN Data API to search a user-specified country’s health records.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1" name="Google Shape;1391;p91"/>
          <p:cNvSpPr/>
          <p:nvPr/>
        </p:nvSpPr>
        <p:spPr>
          <a:xfrm>
            <a:off x="1352550" y="32175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91"/>
          <p:cNvSpPr/>
          <p:nvPr/>
        </p:nvSpPr>
        <p:spPr>
          <a:xfrm>
            <a:off x="1352550" y="39840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1"/>
          <p:cNvSpPr txBox="1">
            <a:spLocks noGrp="1"/>
          </p:cNvSpPr>
          <p:nvPr>
            <p:ph type="subTitle" idx="2"/>
          </p:nvPr>
        </p:nvSpPr>
        <p:spPr>
          <a:xfrm>
            <a:off x="-12225" y="321997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a secondary data source (Google Maps, Flickr, YouTube, etc.) to provide additional context or data.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4" name="Google Shape;1394;p91"/>
          <p:cNvSpPr txBox="1">
            <a:spLocks noGrp="1"/>
          </p:cNvSpPr>
          <p:nvPr>
            <p:ph type="subTitle" idx="3"/>
          </p:nvPr>
        </p:nvSpPr>
        <p:spPr>
          <a:xfrm>
            <a:off x="0" y="398649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Examples: per capita government expenditures on health; number of physicians; deaths due to HIV, malaria, etc.; low-birth-weight newborns.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5" name="Google Shape;1395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465434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213521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992484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174" y="700726"/>
            <a:ext cx="3249910" cy="17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404" name="Google Shape;1404;p92"/>
          <p:cNvSpPr txBox="1">
            <a:spLocks noGrp="1"/>
          </p:cNvSpPr>
          <p:nvPr>
            <p:ph type="subTitle" idx="1"/>
          </p:nvPr>
        </p:nvSpPr>
        <p:spPr>
          <a:xfrm>
            <a:off x="0" y="126916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Facial Recognition:</a:t>
            </a:r>
            <a:endParaRPr b="1"/>
          </a:p>
        </p:txBody>
      </p:sp>
      <p:sp>
        <p:nvSpPr>
          <p:cNvPr id="1405" name="Google Shape;1405;p92"/>
          <p:cNvSpPr/>
          <p:nvPr/>
        </p:nvSpPr>
        <p:spPr>
          <a:xfrm>
            <a:off x="1352550" y="2445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92"/>
          <p:cNvSpPr txBox="1">
            <a:spLocks noGrp="1"/>
          </p:cNvSpPr>
          <p:nvPr>
            <p:ph type="subTitle" idx="1"/>
          </p:nvPr>
        </p:nvSpPr>
        <p:spPr>
          <a:xfrm>
            <a:off x="12225" y="2464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the Face++ API.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2"/>
          <p:cNvSpPr/>
          <p:nvPr/>
        </p:nvSpPr>
        <p:spPr>
          <a:xfrm>
            <a:off x="1352550" y="3678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92"/>
          <p:cNvSpPr txBox="1">
            <a:spLocks noGrp="1"/>
          </p:cNvSpPr>
          <p:nvPr>
            <p:ph type="subTitle" idx="2"/>
          </p:nvPr>
        </p:nvSpPr>
        <p:spPr>
          <a:xfrm>
            <a:off x="-12225" y="3681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 users to provide a link to a facial image, and then provide viewers with information about the image’s gender, race, age, and whether they are wearing glasses.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9" name="Google Shape;1409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469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3674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675" y="740188"/>
            <a:ext cx="1218811" cy="155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3"/>
          <p:cNvSpPr txBox="1">
            <a:spLocks noGrp="1"/>
          </p:cNvSpPr>
          <p:nvPr>
            <p:ph type="title"/>
          </p:nvPr>
        </p:nvSpPr>
        <p:spPr>
          <a:xfrm>
            <a:off x="237100" y="2393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Or just do your own thing.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Be creative! Be ambitious!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7" name="Google Shape;141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662" y="883675"/>
            <a:ext cx="1632677" cy="163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9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Focus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Project Checklist</a:t>
            </a:r>
            <a:endParaRPr/>
          </a:p>
        </p:txBody>
      </p:sp>
      <p:sp>
        <p:nvSpPr>
          <p:cNvPr id="1428" name="Google Shape;1428;p95"/>
          <p:cNvSpPr/>
          <p:nvPr/>
        </p:nvSpPr>
        <p:spPr>
          <a:xfrm>
            <a:off x="1141275" y="9330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5"/>
          <p:cNvSpPr txBox="1">
            <a:spLocks noGrp="1"/>
          </p:cNvSpPr>
          <p:nvPr>
            <p:ph type="subTitle" idx="1"/>
          </p:nvPr>
        </p:nvSpPr>
        <p:spPr>
          <a:xfrm>
            <a:off x="-12150" y="969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Brainstorm possible project ideas.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0" name="Google Shape;1430;p95"/>
          <p:cNvSpPr/>
          <p:nvPr/>
        </p:nvSpPr>
        <p:spPr>
          <a:xfrm>
            <a:off x="1141350" y="15241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95"/>
          <p:cNvSpPr/>
          <p:nvPr/>
        </p:nvSpPr>
        <p:spPr>
          <a:xfrm>
            <a:off x="1141350" y="21151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95"/>
          <p:cNvSpPr/>
          <p:nvPr/>
        </p:nvSpPr>
        <p:spPr>
          <a:xfrm>
            <a:off x="1141350" y="27062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95"/>
          <p:cNvSpPr txBox="1">
            <a:spLocks noGrp="1"/>
          </p:cNvSpPr>
          <p:nvPr>
            <p:ph type="subTitle" idx="2"/>
          </p:nvPr>
        </p:nvSpPr>
        <p:spPr>
          <a:xfrm>
            <a:off x="-12100" y="15440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Begin API research.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4" name="Google Shape;1434;p95"/>
          <p:cNvSpPr txBox="1">
            <a:spLocks noGrp="1"/>
          </p:cNvSpPr>
          <p:nvPr>
            <p:ph type="subTitle" idx="3"/>
          </p:nvPr>
        </p:nvSpPr>
        <p:spPr>
          <a:xfrm>
            <a:off x="-12200" y="2135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an initial draft and sketch of the design.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5" name="Google Shape;1435;p95"/>
          <p:cNvSpPr txBox="1">
            <a:spLocks noGrp="1"/>
          </p:cNvSpPr>
          <p:nvPr>
            <p:ph type="subTitle" idx="4"/>
          </p:nvPr>
        </p:nvSpPr>
        <p:spPr>
          <a:xfrm>
            <a:off x="-12250" y="27262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 short (1 page) proposal that contains the following: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6" name="Google Shape;1436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570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5440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35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736185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95"/>
          <p:cNvSpPr/>
          <p:nvPr/>
        </p:nvSpPr>
        <p:spPr>
          <a:xfrm>
            <a:off x="1712700" y="417370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5"/>
          <p:cNvSpPr txBox="1">
            <a:spLocks noGrp="1"/>
          </p:cNvSpPr>
          <p:nvPr>
            <p:ph type="subTitle" idx="5"/>
          </p:nvPr>
        </p:nvSpPr>
        <p:spPr>
          <a:xfrm>
            <a:off x="684075" y="4173825"/>
            <a:ext cx="425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95"/>
          <p:cNvSpPr/>
          <p:nvPr/>
        </p:nvSpPr>
        <p:spPr>
          <a:xfrm>
            <a:off x="1712575" y="3297325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95"/>
          <p:cNvSpPr txBox="1">
            <a:spLocks noGrp="1"/>
          </p:cNvSpPr>
          <p:nvPr>
            <p:ph type="subTitle" idx="6"/>
          </p:nvPr>
        </p:nvSpPr>
        <p:spPr>
          <a:xfrm>
            <a:off x="708800" y="3297450"/>
            <a:ext cx="4234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Project title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95"/>
          <p:cNvSpPr/>
          <p:nvPr/>
        </p:nvSpPr>
        <p:spPr>
          <a:xfrm>
            <a:off x="1712575" y="373545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95"/>
          <p:cNvSpPr txBox="1">
            <a:spLocks noGrp="1"/>
          </p:cNvSpPr>
          <p:nvPr>
            <p:ph type="subTitle" idx="7"/>
          </p:nvPr>
        </p:nvSpPr>
        <p:spPr>
          <a:xfrm>
            <a:off x="708800" y="3735575"/>
            <a:ext cx="4259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Team members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6" name="Google Shape;1446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33003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374837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4167697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95"/>
          <p:cNvSpPr/>
          <p:nvPr/>
        </p:nvSpPr>
        <p:spPr>
          <a:xfrm>
            <a:off x="5608675" y="417370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95"/>
          <p:cNvSpPr txBox="1">
            <a:spLocks noGrp="1"/>
          </p:cNvSpPr>
          <p:nvPr>
            <p:ph type="subTitle" idx="8"/>
          </p:nvPr>
        </p:nvSpPr>
        <p:spPr>
          <a:xfrm>
            <a:off x="4580050" y="4173825"/>
            <a:ext cx="425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Rough breakdown of tasks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95"/>
          <p:cNvSpPr/>
          <p:nvPr/>
        </p:nvSpPr>
        <p:spPr>
          <a:xfrm>
            <a:off x="5608550" y="3297325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95"/>
          <p:cNvSpPr txBox="1">
            <a:spLocks noGrp="1"/>
          </p:cNvSpPr>
          <p:nvPr>
            <p:ph type="subTitle" idx="9"/>
          </p:nvPr>
        </p:nvSpPr>
        <p:spPr>
          <a:xfrm>
            <a:off x="4604775" y="3297450"/>
            <a:ext cx="4259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Sketch of the design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3" name="Google Shape;1453;p95"/>
          <p:cNvSpPr/>
          <p:nvPr/>
        </p:nvSpPr>
        <p:spPr>
          <a:xfrm>
            <a:off x="5608550" y="373545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95"/>
          <p:cNvSpPr txBox="1">
            <a:spLocks noGrp="1"/>
          </p:cNvSpPr>
          <p:nvPr>
            <p:ph type="subTitle" idx="13"/>
          </p:nvPr>
        </p:nvSpPr>
        <p:spPr>
          <a:xfrm>
            <a:off x="4604775" y="3735575"/>
            <a:ext cx="4259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APIs to be used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5" name="Google Shape;1455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33003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374837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4167697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Made It to Project Week!</a:t>
            </a:r>
            <a:endParaRPr/>
          </a:p>
        </p:txBody>
      </p:sp>
      <p:cxnSp>
        <p:nvCxnSpPr>
          <p:cNvPr id="1052" name="Google Shape;1052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 at a Glance: This Week</a:t>
            </a:r>
            <a:endParaRPr/>
          </a:p>
        </p:txBody>
      </p:sp>
      <p:sp>
        <p:nvSpPr>
          <p:cNvPr id="1058" name="Google Shape;1058;p71"/>
          <p:cNvSpPr txBox="1">
            <a:spLocks noGrp="1"/>
          </p:cNvSpPr>
          <p:nvPr>
            <p:ph type="subTitle" idx="1"/>
          </p:nvPr>
        </p:nvSpPr>
        <p:spPr>
          <a:xfrm>
            <a:off x="0" y="82837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1:</a:t>
            </a:r>
            <a:endParaRPr sz="1400" b="1"/>
          </a:p>
        </p:txBody>
      </p:sp>
      <p:sp>
        <p:nvSpPr>
          <p:cNvPr id="1059" name="Google Shape;1059;p71"/>
          <p:cNvSpPr/>
          <p:nvPr/>
        </p:nvSpPr>
        <p:spPr>
          <a:xfrm>
            <a:off x="1003875" y="292042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71"/>
          <p:cNvSpPr txBox="1">
            <a:spLocks noGrp="1"/>
          </p:cNvSpPr>
          <p:nvPr>
            <p:ph type="subTitle" idx="1"/>
          </p:nvPr>
        </p:nvSpPr>
        <p:spPr>
          <a:xfrm>
            <a:off x="-150" y="292055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Begin initial design work.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Google Shape;1061;p71"/>
          <p:cNvSpPr/>
          <p:nvPr/>
        </p:nvSpPr>
        <p:spPr>
          <a:xfrm>
            <a:off x="1003900" y="205905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71"/>
          <p:cNvSpPr txBox="1">
            <a:spLocks noGrp="1"/>
          </p:cNvSpPr>
          <p:nvPr>
            <p:ph type="subTitle" idx="2"/>
          </p:nvPr>
        </p:nvSpPr>
        <p:spPr>
          <a:xfrm>
            <a:off x="-24725" y="2059175"/>
            <a:ext cx="410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Outline project ideas.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71"/>
          <p:cNvSpPr/>
          <p:nvPr/>
        </p:nvSpPr>
        <p:spPr>
          <a:xfrm>
            <a:off x="1003775" y="24971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71"/>
          <p:cNvSpPr txBox="1">
            <a:spLocks noGrp="1"/>
          </p:cNvSpPr>
          <p:nvPr>
            <p:ph type="subTitle" idx="3"/>
          </p:nvPr>
        </p:nvSpPr>
        <p:spPr>
          <a:xfrm>
            <a:off x="0" y="2497300"/>
            <a:ext cx="4346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Submit project proposal for approval.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5" name="Google Shape;1065;p71"/>
          <p:cNvSpPr/>
          <p:nvPr/>
        </p:nvSpPr>
        <p:spPr>
          <a:xfrm>
            <a:off x="1003775" y="11826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subTitle" idx="4"/>
          </p:nvPr>
        </p:nvSpPr>
        <p:spPr>
          <a:xfrm>
            <a:off x="0" y="118280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Divide into groups.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71"/>
          <p:cNvSpPr/>
          <p:nvPr/>
        </p:nvSpPr>
        <p:spPr>
          <a:xfrm>
            <a:off x="1003775" y="162080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71"/>
          <p:cNvSpPr txBox="1">
            <a:spLocks noGrp="1"/>
          </p:cNvSpPr>
          <p:nvPr>
            <p:ph type="subTitle" idx="5"/>
          </p:nvPr>
        </p:nvSpPr>
        <p:spPr>
          <a:xfrm>
            <a:off x="0" y="1620925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Begin researching APIs.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9" name="Google Shape;1069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53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01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303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1"/>
          <p:cNvSpPr txBox="1">
            <a:spLocks noGrp="1"/>
          </p:cNvSpPr>
          <p:nvPr>
            <p:ph type="subTitle" idx="1"/>
          </p:nvPr>
        </p:nvSpPr>
        <p:spPr>
          <a:xfrm>
            <a:off x="4391275" y="82837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2: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075" name="Google Shape;1075;p71"/>
          <p:cNvSpPr/>
          <p:nvPr/>
        </p:nvSpPr>
        <p:spPr>
          <a:xfrm>
            <a:off x="5395050" y="11826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71"/>
          <p:cNvSpPr txBox="1">
            <a:spLocks noGrp="1"/>
          </p:cNvSpPr>
          <p:nvPr>
            <p:ph type="subTitle" idx="6"/>
          </p:nvPr>
        </p:nvSpPr>
        <p:spPr>
          <a:xfrm>
            <a:off x="4391275" y="118280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Dive in to project development.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71"/>
          <p:cNvSpPr/>
          <p:nvPr/>
        </p:nvSpPr>
        <p:spPr>
          <a:xfrm>
            <a:off x="5395050" y="162080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71"/>
          <p:cNvSpPr txBox="1">
            <a:spLocks noGrp="1"/>
          </p:cNvSpPr>
          <p:nvPr>
            <p:ph type="subTitle" idx="7"/>
          </p:nvPr>
        </p:nvSpPr>
        <p:spPr>
          <a:xfrm>
            <a:off x="4391275" y="1620925"/>
            <a:ext cx="4468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Work closely with instructors and TAs.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9" name="Google Shape;1079;p71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821043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71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821043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1"/>
          <p:cNvSpPr txBox="1">
            <a:spLocks noGrp="1"/>
          </p:cNvSpPr>
          <p:nvPr>
            <p:ph type="subTitle" idx="1"/>
          </p:nvPr>
        </p:nvSpPr>
        <p:spPr>
          <a:xfrm>
            <a:off x="4403575" y="231152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3: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082" name="Google Shape;1082;p71"/>
          <p:cNvSpPr/>
          <p:nvPr/>
        </p:nvSpPr>
        <p:spPr>
          <a:xfrm>
            <a:off x="5407350" y="266582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1"/>
          <p:cNvSpPr txBox="1">
            <a:spLocks noGrp="1"/>
          </p:cNvSpPr>
          <p:nvPr>
            <p:ph type="subTitle" idx="8"/>
          </p:nvPr>
        </p:nvSpPr>
        <p:spPr>
          <a:xfrm>
            <a:off x="4403575" y="266595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Continue project development.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4" name="Google Shape;1084;p71"/>
          <p:cNvPicPr preferRelativeResize="0"/>
          <p:nvPr/>
        </p:nvPicPr>
        <p:blipFill rotWithShape="1">
          <a:blip r:embed="rId5">
            <a:alphaModFix/>
          </a:blip>
          <a:srcRect t="2552" b="2561"/>
          <a:stretch/>
        </p:blipFill>
        <p:spPr>
          <a:xfrm>
            <a:off x="4833343" y="2668822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 at a Glance: Next Week </a:t>
            </a:r>
            <a:endParaRPr/>
          </a:p>
        </p:txBody>
      </p:sp>
      <p:sp>
        <p:nvSpPr>
          <p:cNvPr id="1090" name="Google Shape;1090;p72"/>
          <p:cNvSpPr txBox="1">
            <a:spLocks noGrp="1"/>
          </p:cNvSpPr>
          <p:nvPr>
            <p:ph type="subTitle" idx="1"/>
          </p:nvPr>
        </p:nvSpPr>
        <p:spPr>
          <a:xfrm>
            <a:off x="0" y="752175"/>
            <a:ext cx="52062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4:</a:t>
            </a:r>
            <a:endParaRPr sz="1400" b="1"/>
          </a:p>
        </p:txBody>
      </p:sp>
      <p:sp>
        <p:nvSpPr>
          <p:cNvPr id="1091" name="Google Shape;1091;p7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2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Continue project development.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7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2"/>
          <p:cNvSpPr txBox="1">
            <a:spLocks noGrp="1"/>
          </p:cNvSpPr>
          <p:nvPr>
            <p:ph type="subTitle" idx="3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Prepare for presentations.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7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72"/>
          <p:cNvSpPr txBox="1">
            <a:spLocks noGrp="1"/>
          </p:cNvSpPr>
          <p:nvPr>
            <p:ph type="subTitle" idx="4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Give presentations!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9" name="Google Shape;1099;p72"/>
          <p:cNvPicPr preferRelativeResize="0"/>
          <p:nvPr/>
        </p:nvPicPr>
        <p:blipFill rotWithShape="1">
          <a:blip r:embed="rId3">
            <a:alphaModFix/>
          </a:blip>
          <a:srcRect t="2615" b="260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72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72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72"/>
          <p:cNvPicPr preferRelativeResize="0"/>
          <p:nvPr/>
        </p:nvPicPr>
        <p:blipFill rotWithShape="1">
          <a:blip r:embed="rId5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72"/>
          <p:cNvSpPr txBox="1">
            <a:spLocks noGrp="1"/>
          </p:cNvSpPr>
          <p:nvPr>
            <p:ph type="subTitle" idx="1"/>
          </p:nvPr>
        </p:nvSpPr>
        <p:spPr>
          <a:xfrm>
            <a:off x="0" y="1832475"/>
            <a:ext cx="5152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5: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104" name="Google Shape;1104;p72"/>
          <p:cNvSpPr txBox="1">
            <a:spLocks noGrp="1"/>
          </p:cNvSpPr>
          <p:nvPr>
            <p:ph type="subTitle" idx="1"/>
          </p:nvPr>
        </p:nvSpPr>
        <p:spPr>
          <a:xfrm>
            <a:off x="0" y="3399250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6:</a:t>
            </a:r>
            <a:endParaRPr sz="1400" b="1"/>
          </a:p>
        </p:txBody>
      </p:sp>
      <p:sp>
        <p:nvSpPr>
          <p:cNvPr id="18" name="Google Shape;1092;p72">
            <a:extLst>
              <a:ext uri="{FF2B5EF4-FFF2-40B4-BE49-F238E27FC236}">
                <a16:creationId xmlns:a16="http://schemas.microsoft.com/office/drawing/2014/main" id="{A1149ADB-EC15-4C7A-AFB5-68110B191D10}"/>
              </a:ext>
            </a:extLst>
          </p:cNvPr>
          <p:cNvSpPr txBox="1">
            <a:spLocks/>
          </p:cNvSpPr>
          <p:nvPr/>
        </p:nvSpPr>
        <p:spPr>
          <a:xfrm>
            <a:off x="-2246" y="221523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Continue project development.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7FEB4-609D-4ED5-A711-B2EB8DDF100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Great Push</a:t>
            </a:r>
            <a:endParaRPr/>
          </a:p>
        </p:txBody>
      </p:sp>
      <p:sp>
        <p:nvSpPr>
          <p:cNvPr id="1110" name="Google Shape;1110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73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3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Take Project Week seriously.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7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73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3"/>
          <p:cNvSpPr txBox="1">
            <a:spLocks noGrp="1"/>
          </p:cNvSpPr>
          <p:nvPr>
            <p:ph type="subTitle" idx="2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Project Week as an opportunity to push yourself and prove what you know.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73"/>
          <p:cNvSpPr txBox="1">
            <a:spLocks noGrp="1"/>
          </p:cNvSpPr>
          <p:nvPr>
            <p:ph type="subTitle" idx="3"/>
          </p:nvPr>
        </p:nvSpPr>
        <p:spPr>
          <a:xfrm>
            <a:off x="0" y="28476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Because you DO know!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7" name="Google Shape;1117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8536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Teams</a:t>
            </a:r>
            <a:endParaRPr/>
          </a:p>
        </p:txBody>
      </p:sp>
      <p:sp>
        <p:nvSpPr>
          <p:cNvPr id="1125" name="Google Shape;1125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131" name="Google Shape;1131;p75"/>
          <p:cNvSpPr/>
          <p:nvPr/>
        </p:nvSpPr>
        <p:spPr>
          <a:xfrm>
            <a:off x="901700" y="886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75"/>
          <p:cNvSpPr txBox="1">
            <a:spLocks noGrp="1"/>
          </p:cNvSpPr>
          <p:nvPr>
            <p:ph type="subTitle" idx="1"/>
          </p:nvPr>
        </p:nvSpPr>
        <p:spPr>
          <a:xfrm>
            <a:off x="-12300" y="889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at least two APIs.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3" name="Google Shape;1133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889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5"/>
          <p:cNvSpPr/>
          <p:nvPr/>
        </p:nvSpPr>
        <p:spPr>
          <a:xfrm>
            <a:off x="901700" y="1236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75"/>
          <p:cNvSpPr txBox="1">
            <a:spLocks noGrp="1"/>
          </p:cNvSpPr>
          <p:nvPr>
            <p:ph type="subTitle" idx="2"/>
          </p:nvPr>
        </p:nvSpPr>
        <p:spPr>
          <a:xfrm>
            <a:off x="-12300" y="1239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AJAX to pull data.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6" name="Google Shape;1136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1239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75"/>
          <p:cNvSpPr/>
          <p:nvPr/>
        </p:nvSpPr>
        <p:spPr>
          <a:xfrm>
            <a:off x="901700" y="1588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3"/>
          </p:nvPr>
        </p:nvSpPr>
        <p:spPr>
          <a:xfrm>
            <a:off x="-12300" y="1591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at least one new library or technology that we haven’t discussed.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9" name="Google Shape;1139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1591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5"/>
          <p:cNvSpPr/>
          <p:nvPr/>
        </p:nvSpPr>
        <p:spPr>
          <a:xfrm>
            <a:off x="901700" y="1938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"/>
          </p:nvPr>
        </p:nvSpPr>
        <p:spPr>
          <a:xfrm>
            <a:off x="-12300" y="1941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 a polished front end/UI 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2" name="Google Shape;1142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1941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5"/>
          <p:cNvSpPr/>
          <p:nvPr/>
        </p:nvSpPr>
        <p:spPr>
          <a:xfrm>
            <a:off x="901700" y="2290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75"/>
          <p:cNvSpPr txBox="1">
            <a:spLocks noGrp="1"/>
          </p:cNvSpPr>
          <p:nvPr>
            <p:ph type="subTitle" idx="5"/>
          </p:nvPr>
        </p:nvSpPr>
        <p:spPr>
          <a:xfrm>
            <a:off x="-12300" y="2293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Meet good quality coding standards (indentation, scoping, naming, etc.).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5" name="Google Shape;1145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2293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75"/>
          <p:cNvSpPr/>
          <p:nvPr/>
        </p:nvSpPr>
        <p:spPr>
          <a:xfrm>
            <a:off x="901700" y="2640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75"/>
          <p:cNvSpPr txBox="1">
            <a:spLocks noGrp="1"/>
          </p:cNvSpPr>
          <p:nvPr>
            <p:ph type="subTitle" idx="6"/>
          </p:nvPr>
        </p:nvSpPr>
        <p:spPr>
          <a:xfrm>
            <a:off x="-12300" y="2643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Do NOT use alerts, confirms, or prompts (look into 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modals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8" name="Google Shape;1148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2643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75"/>
          <p:cNvSpPr/>
          <p:nvPr/>
        </p:nvSpPr>
        <p:spPr>
          <a:xfrm>
            <a:off x="901700" y="2992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75"/>
          <p:cNvSpPr txBox="1">
            <a:spLocks noGrp="1"/>
          </p:cNvSpPr>
          <p:nvPr>
            <p:ph type="subTitle" idx="7"/>
          </p:nvPr>
        </p:nvSpPr>
        <p:spPr>
          <a:xfrm>
            <a:off x="-12300" y="2995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Incorporate some sort of repeating element (table, columns, etc.).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2995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75"/>
          <p:cNvSpPr/>
          <p:nvPr/>
        </p:nvSpPr>
        <p:spPr>
          <a:xfrm>
            <a:off x="901700" y="3342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75"/>
          <p:cNvSpPr txBox="1">
            <a:spLocks noGrp="1"/>
          </p:cNvSpPr>
          <p:nvPr>
            <p:ph type="subTitle" idx="8"/>
          </p:nvPr>
        </p:nvSpPr>
        <p:spPr>
          <a:xfrm>
            <a:off x="-12300" y="3345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Bootstrap or an alternative CSS framework.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4" name="Google Shape;1154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3345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5"/>
          <p:cNvSpPr/>
          <p:nvPr/>
        </p:nvSpPr>
        <p:spPr>
          <a:xfrm>
            <a:off x="901700" y="3694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75"/>
          <p:cNvSpPr txBox="1">
            <a:spLocks noGrp="1"/>
          </p:cNvSpPr>
          <p:nvPr>
            <p:ph type="subTitle" idx="9"/>
          </p:nvPr>
        </p:nvSpPr>
        <p:spPr>
          <a:xfrm>
            <a:off x="-12300" y="3697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Deploy your site to GitHub Pages.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7" name="Google Shape;1157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3697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5"/>
          <p:cNvSpPr/>
          <p:nvPr/>
        </p:nvSpPr>
        <p:spPr>
          <a:xfrm>
            <a:off x="901700" y="4044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75"/>
          <p:cNvSpPr txBox="1">
            <a:spLocks noGrp="1"/>
          </p:cNvSpPr>
          <p:nvPr>
            <p:ph type="subTitle" idx="13"/>
          </p:nvPr>
        </p:nvSpPr>
        <p:spPr>
          <a:xfrm>
            <a:off x="-12300" y="4047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Include user input validation.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0" name="Google Shape;1160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4047375"/>
            <a:ext cx="402637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881</Words>
  <Application>Microsoft Office PowerPoint</Application>
  <PresentationFormat>On-screen Show (16:9)</PresentationFormat>
  <Paragraphs>172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Inconsolata</vt:lpstr>
      <vt:lpstr>Amatic SC</vt:lpstr>
      <vt:lpstr>Roboto Light</vt:lpstr>
      <vt:lpstr>Arial</vt:lpstr>
      <vt:lpstr>Roboto</vt:lpstr>
      <vt:lpstr>Roboto Medium</vt:lpstr>
      <vt:lpstr>Roboto Thin</vt:lpstr>
      <vt:lpstr>Simple Light</vt:lpstr>
      <vt:lpstr>Unbranded</vt:lpstr>
      <vt:lpstr>GitHub Collaboration and Project Week</vt:lpstr>
      <vt:lpstr>GitHub Collaboration and Project Week</vt:lpstr>
      <vt:lpstr>Project Week Overview</vt:lpstr>
      <vt:lpstr>You Made It to Project Week!</vt:lpstr>
      <vt:lpstr>Project Week at a Glance: This Week</vt:lpstr>
      <vt:lpstr>Project Week at a Glance: Next Week </vt:lpstr>
      <vt:lpstr>The Great Push</vt:lpstr>
      <vt:lpstr>Project Teams</vt:lpstr>
      <vt:lpstr>Project Requirements</vt:lpstr>
      <vt:lpstr>Bonus</vt:lpstr>
      <vt:lpstr>Presentation Requirements</vt:lpstr>
      <vt:lpstr>Metrics</vt:lpstr>
      <vt:lpstr>Project Metrics</vt:lpstr>
      <vt:lpstr>Awards</vt:lpstr>
      <vt:lpstr>API Suggestions</vt:lpstr>
      <vt:lpstr>API Suggestions</vt:lpstr>
      <vt:lpstr>API Suggestions</vt:lpstr>
      <vt:lpstr>Tools</vt:lpstr>
      <vt:lpstr>Collaboration Is Critical!</vt:lpstr>
      <vt:lpstr>GitHub Pull Requests </vt:lpstr>
      <vt:lpstr>GitHub Issues are a great  way to keep track of bugs,  feature requests, and more.</vt:lpstr>
      <vt:lpstr>GitHub Projects is a great project management tool for creating to-do lists and communicating updates.</vt:lpstr>
      <vt:lpstr>Example Project Ideas  </vt:lpstr>
      <vt:lpstr>Example Project Ideas</vt:lpstr>
      <vt:lpstr>Example Project Ideas</vt:lpstr>
      <vt:lpstr>Example Project Ideas</vt:lpstr>
      <vt:lpstr>Or just do your own thing.  Be creative! Be ambitious! </vt:lpstr>
      <vt:lpstr>Today’s Focus</vt:lpstr>
      <vt:lpstr>Today’s Project Checklist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Collaboration and Project Week</dc:title>
  <dc:creator>Daniel Clevenger</dc:creator>
  <cp:lastModifiedBy>Daniel Clevenger</cp:lastModifiedBy>
  <cp:revision>1</cp:revision>
  <dcterms:modified xsi:type="dcterms:W3CDTF">2019-05-22T01:11:46Z</dcterms:modified>
</cp:coreProperties>
</file>